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1" d="100"/>
          <a:sy n="171" d="100"/>
        </p:scale>
        <p:origin x="464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86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6858000" y="-457200"/>
            <a:ext cx="3200400" cy="320040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 rot="1800000">
            <a:off x="7315200" y="-274320"/>
            <a:ext cx="2743200" cy="2743200"/>
          </a:xfrm>
          <a:prstGeom prst="rect">
            <a:avLst/>
          </a:prstGeom>
          <a:solidFill>
            <a:srgbClr val="FFFFFF">
              <a:alpha val="6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4" name="Text 2"/>
          <p:cNvSpPr/>
          <p:nvPr/>
        </p:nvSpPr>
        <p:spPr>
          <a:xfrm>
            <a:off x="731520" y="345522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Edge-based Cross-modal</a:t>
            </a:r>
            <a:endParaRPr lang="en-US" sz="34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Semantic Routed Retrieval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31520" y="1795381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Resolving cross-modal search at build time, not query time.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0729" y="3670436"/>
            <a:ext cx="2286000" cy="32004"/>
          </a:xfrm>
          <a:prstGeom prst="rect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731520" y="3909924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</a:t>
            </a: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 ·  MSc Artificial Intelligence, University of York</a:t>
            </a:r>
            <a:r>
              <a:rPr lang="en-US" altLang="zh-CN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https://</a:t>
            </a:r>
            <a:r>
              <a:rPr lang="en-US" altLang="zh-CN" sz="13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Yuxu.Ge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4275684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February 2026</a:t>
            </a:r>
            <a:endParaRPr lang="en-US" sz="12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25B4CE-EE1D-EA06-6621-253C8EE1D321}"/>
              </a:ext>
            </a:extLst>
          </p:cNvPr>
          <p:cNvSpPr txBox="1"/>
          <p:nvPr/>
        </p:nvSpPr>
        <p:spPr>
          <a:xfrm>
            <a:off x="731520" y="2473131"/>
            <a:ext cx="6149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How can we design a retrieval architecture that achieves semantic-level search quality on edge devices while maintaining explainability and sub-200ms latency?</a:t>
            </a:r>
            <a:endParaRPr kumimoji="1" lang="zh-CN" alt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A233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548640" y="4572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System Architecture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822960"/>
            <a:ext cx="4846320" cy="347472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/>
          <p:cNvSpPr/>
          <p:nvPr/>
        </p:nvSpPr>
        <p:spPr>
          <a:xfrm>
            <a:off x="429768" y="850392"/>
            <a:ext cx="274320" cy="274320"/>
          </a:xfrm>
          <a:prstGeom prst="ellipse">
            <a:avLst/>
          </a:prstGeom>
          <a:solidFill>
            <a:srgbClr val="2D6A9F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905256"/>
            <a:ext cx="164592" cy="1645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82296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 ·  Build Time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11480" y="1353312"/>
            <a:ext cx="13258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9" name="Shape 6"/>
          <p:cNvSpPr/>
          <p:nvPr/>
        </p:nvSpPr>
        <p:spPr>
          <a:xfrm>
            <a:off x="502920" y="1435608"/>
            <a:ext cx="256032" cy="256032"/>
          </a:xfrm>
          <a:prstGeom prst="ellipse">
            <a:avLst/>
          </a:prstGeom>
          <a:solidFill>
            <a:srgbClr val="2D6A9F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26" y="1486814"/>
            <a:ext cx="153619" cy="1536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5528" y="135331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Docs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1920240" y="1353312"/>
            <a:ext cx="13258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" name="Shape 9"/>
          <p:cNvSpPr/>
          <p:nvPr/>
        </p:nvSpPr>
        <p:spPr>
          <a:xfrm>
            <a:off x="2011680" y="1435608"/>
            <a:ext cx="256032" cy="256032"/>
          </a:xfrm>
          <a:prstGeom prst="ellipse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2886" y="1486814"/>
            <a:ext cx="153619" cy="153619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304288" y="135331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3429000" y="1353312"/>
            <a:ext cx="13258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2"/>
          <p:cNvSpPr/>
          <p:nvPr/>
        </p:nvSpPr>
        <p:spPr>
          <a:xfrm>
            <a:off x="3520440" y="1435608"/>
            <a:ext cx="256032" cy="256032"/>
          </a:xfrm>
          <a:prstGeom prst="ellipse">
            <a:avLst/>
          </a:prstGeom>
          <a:solidFill>
            <a:srgbClr val="EC4899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646" y="1486814"/>
            <a:ext cx="153619" cy="15361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13048" y="1353312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PDFs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1074420" y="1929384"/>
            <a:ext cx="0" cy="27432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Shape 15"/>
          <p:cNvSpPr/>
          <p:nvPr/>
        </p:nvSpPr>
        <p:spPr>
          <a:xfrm>
            <a:off x="2583180" y="1929384"/>
            <a:ext cx="0" cy="27432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Shape 16"/>
          <p:cNvSpPr/>
          <p:nvPr/>
        </p:nvSpPr>
        <p:spPr>
          <a:xfrm>
            <a:off x="4091940" y="1929384"/>
            <a:ext cx="0" cy="27432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Text 17"/>
          <p:cNvSpPr/>
          <p:nvPr/>
        </p:nvSpPr>
        <p:spPr>
          <a:xfrm>
            <a:off x="320040" y="222199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Tokenize</a:t>
            </a:r>
            <a:endParaRPr lang="en-US" sz="800" dirty="0"/>
          </a:p>
        </p:txBody>
      </p:sp>
      <p:sp>
        <p:nvSpPr>
          <p:cNvPr id="24" name="Text 18"/>
          <p:cNvSpPr/>
          <p:nvPr/>
        </p:nvSpPr>
        <p:spPr>
          <a:xfrm>
            <a:off x="1828800" y="222199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CLIP → Tags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3337560" y="2221992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Chunk + Extract</a:t>
            </a:r>
            <a:endParaRPr lang="en-US" sz="800" dirty="0"/>
          </a:p>
        </p:txBody>
      </p:sp>
      <p:sp>
        <p:nvSpPr>
          <p:cNvPr id="26" name="Shape 20"/>
          <p:cNvSpPr/>
          <p:nvPr/>
        </p:nvSpPr>
        <p:spPr>
          <a:xfrm>
            <a:off x="1074420" y="251460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Shape 21"/>
          <p:cNvSpPr/>
          <p:nvPr/>
        </p:nvSpPr>
        <p:spPr>
          <a:xfrm>
            <a:off x="2583180" y="251460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Shape 22"/>
          <p:cNvSpPr/>
          <p:nvPr/>
        </p:nvSpPr>
        <p:spPr>
          <a:xfrm>
            <a:off x="4091940" y="2514600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Shape 23"/>
          <p:cNvSpPr/>
          <p:nvPr/>
        </p:nvSpPr>
        <p:spPr>
          <a:xfrm>
            <a:off x="411480" y="2770632"/>
            <a:ext cx="4663440" cy="384048"/>
          </a:xfrm>
          <a:prstGeom prst="rect">
            <a:avLst/>
          </a:prstGeom>
          <a:solidFill>
            <a:srgbClr val="FFF7ED"/>
          </a:solidFill>
          <a:ln w="1524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Text 24"/>
          <p:cNvSpPr/>
          <p:nvPr/>
        </p:nvSpPr>
        <p:spPr>
          <a:xfrm>
            <a:off x="548640" y="2770632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Cross-modal Resolution: </a:t>
            </a:r>
            <a:r>
              <a:rPr lang="en-US" sz="9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modalities → discrete text tags → unified inverted index</a:t>
            </a:r>
            <a:endParaRPr lang="en-US" sz="900" dirty="0"/>
          </a:p>
        </p:txBody>
      </p:sp>
      <p:sp>
        <p:nvSpPr>
          <p:cNvPr id="31" name="Shape 25"/>
          <p:cNvSpPr/>
          <p:nvPr/>
        </p:nvSpPr>
        <p:spPr>
          <a:xfrm>
            <a:off x="868680" y="3300984"/>
            <a:ext cx="3749040" cy="502920"/>
          </a:xfrm>
          <a:prstGeom prst="rect">
            <a:avLst/>
          </a:prstGeom>
          <a:solidFill>
            <a:srgbClr val="1A2332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2" name="Shape 26"/>
          <p:cNvSpPr/>
          <p:nvPr/>
        </p:nvSpPr>
        <p:spPr>
          <a:xfrm>
            <a:off x="1005840" y="3364992"/>
            <a:ext cx="274320" cy="274320"/>
          </a:xfrm>
          <a:prstGeom prst="ellipse">
            <a:avLst/>
          </a:prstGeom>
          <a:solidFill>
            <a:srgbClr val="2D6A9F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704" y="3419856"/>
            <a:ext cx="164592" cy="164592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1371600" y="330098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Inverted Index</a:t>
            </a:r>
            <a:endParaRPr lang="en-US" sz="1100" dirty="0"/>
          </a:p>
          <a:p>
            <a:pPr marL="0" indent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FlexSearch  ·  text + image tags + PDF chunks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2743200" y="3831336"/>
            <a:ext cx="0" cy="22860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Shape 29"/>
          <p:cNvSpPr/>
          <p:nvPr/>
        </p:nvSpPr>
        <p:spPr>
          <a:xfrm>
            <a:off x="868680" y="4087368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0EA5E9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7" name="Shape 30"/>
          <p:cNvSpPr/>
          <p:nvPr/>
        </p:nvSpPr>
        <p:spPr>
          <a:xfrm>
            <a:off x="1005840" y="4151376"/>
            <a:ext cx="274320" cy="274320"/>
          </a:xfrm>
          <a:prstGeom prst="ellipse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704" y="4206240"/>
            <a:ext cx="164592" cy="164592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1371600" y="40873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keywords_vectors.bin</a:t>
            </a:r>
            <a:endParaRPr lang="en-US" sz="1100" dirty="0"/>
          </a:p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BGE Int8 quantized  ·  SoA layout  ·  gzip ~600 KB</a:t>
            </a:r>
            <a:endParaRPr lang="en-US" sz="1100" dirty="0"/>
          </a:p>
        </p:txBody>
      </p:sp>
      <p:sp>
        <p:nvSpPr>
          <p:cNvPr id="40" name="Shape 32"/>
          <p:cNvSpPr/>
          <p:nvPr/>
        </p:nvSpPr>
        <p:spPr>
          <a:xfrm>
            <a:off x="5394960" y="822960"/>
            <a:ext cx="3474720" cy="347472"/>
          </a:xfrm>
          <a:prstGeom prst="rect">
            <a:avLst/>
          </a:prstGeom>
          <a:solidFill>
            <a:srgbClr val="0C4A2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41" name="Shape 33"/>
          <p:cNvSpPr/>
          <p:nvPr/>
        </p:nvSpPr>
        <p:spPr>
          <a:xfrm>
            <a:off x="5504688" y="850392"/>
            <a:ext cx="274320" cy="274320"/>
          </a:xfrm>
          <a:prstGeom prst="ellipse">
            <a:avLst/>
          </a:prstGeom>
          <a:solidFill>
            <a:srgbClr val="10B981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4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552" y="905256"/>
            <a:ext cx="164592" cy="164592"/>
          </a:xfrm>
          <a:prstGeom prst="rect">
            <a:avLst/>
          </a:prstGeom>
        </p:spPr>
      </p:pic>
      <p:sp>
        <p:nvSpPr>
          <p:cNvPr id="43" name="Text 34"/>
          <p:cNvSpPr/>
          <p:nvPr/>
        </p:nvSpPr>
        <p:spPr>
          <a:xfrm>
            <a:off x="5852160" y="82296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 ·  Query Time</a:t>
            </a:r>
            <a:endParaRPr lang="en-US" sz="1200" dirty="0"/>
          </a:p>
        </p:txBody>
      </p:sp>
      <p:sp>
        <p:nvSpPr>
          <p:cNvPr id="44" name="Shape 35"/>
          <p:cNvSpPr/>
          <p:nvPr/>
        </p:nvSpPr>
        <p:spPr>
          <a:xfrm>
            <a:off x="5532120" y="1353312"/>
            <a:ext cx="3200400" cy="43891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5" name="Shape 36"/>
          <p:cNvSpPr/>
          <p:nvPr/>
        </p:nvSpPr>
        <p:spPr>
          <a:xfrm>
            <a:off x="5605272" y="1408176"/>
            <a:ext cx="256032" cy="256032"/>
          </a:xfrm>
          <a:prstGeom prst="ellipse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46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6478" y="1459382"/>
            <a:ext cx="153619" cy="153619"/>
          </a:xfrm>
          <a:prstGeom prst="rect">
            <a:avLst/>
          </a:prstGeom>
        </p:spPr>
      </p:pic>
      <p:sp>
        <p:nvSpPr>
          <p:cNvPr id="47" name="Text 37"/>
          <p:cNvSpPr/>
          <p:nvPr/>
        </p:nvSpPr>
        <p:spPr>
          <a:xfrm>
            <a:off x="5916168" y="135331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Query → Embedding</a:t>
            </a:r>
            <a:endParaRPr lang="en-US" sz="1000" dirty="0"/>
          </a:p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bge-small-zh-v1.5  (~30 MB, cached)</a:t>
            </a:r>
            <a:endParaRPr lang="en-US" sz="1000" dirty="0"/>
          </a:p>
        </p:txBody>
      </p:sp>
      <p:sp>
        <p:nvSpPr>
          <p:cNvPr id="48" name="Shape 38"/>
          <p:cNvSpPr/>
          <p:nvPr/>
        </p:nvSpPr>
        <p:spPr>
          <a:xfrm>
            <a:off x="7132320" y="1819656"/>
            <a:ext cx="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Shape 39"/>
          <p:cNvSpPr/>
          <p:nvPr/>
        </p:nvSpPr>
        <p:spPr>
          <a:xfrm>
            <a:off x="5532120" y="1737360"/>
            <a:ext cx="32004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0EA5E9"/>
            </a:solidFill>
            <a:prstDash val="solid"/>
          </a:ln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50" name="Shape 40"/>
          <p:cNvSpPr/>
          <p:nvPr/>
        </p:nvSpPr>
        <p:spPr>
          <a:xfrm>
            <a:off x="5605272" y="1828800"/>
            <a:ext cx="256032" cy="256032"/>
          </a:xfrm>
          <a:prstGeom prst="ellipse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5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6478" y="1880006"/>
            <a:ext cx="153619" cy="153619"/>
          </a:xfrm>
          <a:prstGeom prst="rect">
            <a:avLst/>
          </a:prstGeom>
        </p:spPr>
      </p:pic>
      <p:sp>
        <p:nvSpPr>
          <p:cNvPr id="52" name="Text 41"/>
          <p:cNvSpPr/>
          <p:nvPr/>
        </p:nvSpPr>
        <p:spPr>
          <a:xfrm>
            <a:off x="5916168" y="1737360"/>
            <a:ext cx="2697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Semantic Routing</a:t>
            </a:r>
            <a:endParaRPr lang="en-US" sz="1000" dirty="0"/>
          </a:p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cosine sim vs keyword vectors</a:t>
            </a:r>
            <a:endParaRPr lang="en-US" sz="1000" dirty="0"/>
          </a:p>
          <a:p>
            <a:pPr marL="0" indent="0">
              <a:buNone/>
            </a:pPr>
            <a:r>
              <a:rPr lang="en-US" sz="800" dirty="0">
                <a:solidFill>
                  <a:srgbClr val="0EA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threshold + top-K expansion words</a:t>
            </a:r>
            <a:endParaRPr lang="en-US" sz="1000" dirty="0"/>
          </a:p>
        </p:txBody>
      </p:sp>
      <p:sp>
        <p:nvSpPr>
          <p:cNvPr id="53" name="Shape 42"/>
          <p:cNvSpPr/>
          <p:nvPr/>
        </p:nvSpPr>
        <p:spPr>
          <a:xfrm>
            <a:off x="7132320" y="2313432"/>
            <a:ext cx="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4" name="Shape 43"/>
          <p:cNvSpPr/>
          <p:nvPr/>
        </p:nvSpPr>
        <p:spPr>
          <a:xfrm>
            <a:off x="5532120" y="2231136"/>
            <a:ext cx="3200400" cy="493776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55" name="Shape 44"/>
          <p:cNvSpPr/>
          <p:nvPr/>
        </p:nvSpPr>
        <p:spPr>
          <a:xfrm>
            <a:off x="5605272" y="2304288"/>
            <a:ext cx="256032" cy="256032"/>
          </a:xfrm>
          <a:prstGeom prst="ellipse">
            <a:avLst/>
          </a:prstGeom>
          <a:solidFill>
            <a:srgbClr val="2D6A9F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56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478" y="2355494"/>
            <a:ext cx="153619" cy="153619"/>
          </a:xfrm>
          <a:prstGeom prst="rect">
            <a:avLst/>
          </a:prstGeom>
        </p:spPr>
      </p:pic>
      <p:sp>
        <p:nvSpPr>
          <p:cNvPr id="57" name="Text 45"/>
          <p:cNvSpPr/>
          <p:nvPr/>
        </p:nvSpPr>
        <p:spPr>
          <a:xfrm>
            <a:off x="5916168" y="2231136"/>
            <a:ext cx="2697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Dual-path FlexSearch</a:t>
            </a:r>
            <a:endParaRPr lang="en-US" sz="1000" dirty="0"/>
          </a:p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A: original query  |  Path B: expanded</a:t>
            </a:r>
            <a:endParaRPr lang="en-US" sz="1000" dirty="0"/>
          </a:p>
        </p:txBody>
      </p:sp>
      <p:sp>
        <p:nvSpPr>
          <p:cNvPr id="58" name="Shape 46"/>
          <p:cNvSpPr/>
          <p:nvPr/>
        </p:nvSpPr>
        <p:spPr>
          <a:xfrm>
            <a:off x="7132320" y="2752344"/>
            <a:ext cx="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" name="Shape 47"/>
          <p:cNvSpPr/>
          <p:nvPr/>
        </p:nvSpPr>
        <p:spPr>
          <a:xfrm>
            <a:off x="5532120" y="2670048"/>
            <a:ext cx="3200400" cy="43891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0" name="Shape 48"/>
          <p:cNvSpPr/>
          <p:nvPr/>
        </p:nvSpPr>
        <p:spPr>
          <a:xfrm>
            <a:off x="5605272" y="2724912"/>
            <a:ext cx="256032" cy="256032"/>
          </a:xfrm>
          <a:prstGeom prst="ellipse">
            <a:avLst/>
          </a:prstGeom>
          <a:solidFill>
            <a:srgbClr val="10B981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61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6478" y="2776118"/>
            <a:ext cx="153619" cy="153619"/>
          </a:xfrm>
          <a:prstGeom prst="rect">
            <a:avLst/>
          </a:prstGeom>
        </p:spPr>
      </p:pic>
      <p:sp>
        <p:nvSpPr>
          <p:cNvPr id="62" name="Text 49"/>
          <p:cNvSpPr/>
          <p:nvPr/>
        </p:nvSpPr>
        <p:spPr>
          <a:xfrm>
            <a:off x="5916168" y="2670048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RRF Fusion + Exact Match Boost</a:t>
            </a:r>
            <a:endParaRPr lang="en-US" sz="1000" dirty="0"/>
          </a:p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α=0.6 original priority  ·  unified ranking</a:t>
            </a:r>
            <a:endParaRPr lang="en-US" sz="1000" dirty="0"/>
          </a:p>
        </p:txBody>
      </p:sp>
      <p:sp>
        <p:nvSpPr>
          <p:cNvPr id="63" name="Shape 50"/>
          <p:cNvSpPr/>
          <p:nvPr/>
        </p:nvSpPr>
        <p:spPr>
          <a:xfrm>
            <a:off x="7132320" y="3136392"/>
            <a:ext cx="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" name="Shape 51"/>
          <p:cNvSpPr/>
          <p:nvPr/>
        </p:nvSpPr>
        <p:spPr>
          <a:xfrm>
            <a:off x="5532120" y="3054096"/>
            <a:ext cx="3200400" cy="512064"/>
          </a:xfrm>
          <a:prstGeom prst="rect">
            <a:avLst/>
          </a:prstGeom>
          <a:solidFill>
            <a:srgbClr val="1A233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5" name="Text 52"/>
          <p:cNvSpPr/>
          <p:nvPr/>
        </p:nvSpPr>
        <p:spPr>
          <a:xfrm>
            <a:off x="5641848" y="3054096"/>
            <a:ext cx="29809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Multi-modal Results</a:t>
            </a:r>
            <a:endParaRPr lang="en-US" sz="10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📄 Articles   🖼 Images   📑 PDF pages</a:t>
            </a:r>
            <a:endParaRPr lang="en-US" sz="1000" dirty="0"/>
          </a:p>
        </p:txBody>
      </p:sp>
      <p:sp>
        <p:nvSpPr>
          <p:cNvPr id="66" name="Shape 53"/>
          <p:cNvSpPr/>
          <p:nvPr/>
        </p:nvSpPr>
        <p:spPr>
          <a:xfrm>
            <a:off x="4617720" y="3552444"/>
            <a:ext cx="914400" cy="0"/>
          </a:xfrm>
          <a:prstGeom prst="line">
            <a:avLst/>
          </a:prstGeom>
          <a:noFill/>
          <a:ln w="19050">
            <a:solidFill>
              <a:srgbClr val="2D6A9F"/>
            </a:solidFill>
            <a:prstDash val="dash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7" name="Shape 54"/>
          <p:cNvSpPr/>
          <p:nvPr/>
        </p:nvSpPr>
        <p:spPr>
          <a:xfrm>
            <a:off x="4617720" y="4338828"/>
            <a:ext cx="502920" cy="0"/>
          </a:xfrm>
          <a:prstGeom prst="line">
            <a:avLst/>
          </a:prstGeom>
          <a:noFill/>
          <a:ln w="19050">
            <a:solidFill>
              <a:srgbClr val="0EA5E9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" name="Shape 55"/>
          <p:cNvSpPr/>
          <p:nvPr/>
        </p:nvSpPr>
        <p:spPr>
          <a:xfrm>
            <a:off x="5120640" y="2011680"/>
            <a:ext cx="0" cy="2327148"/>
          </a:xfrm>
          <a:prstGeom prst="line">
            <a:avLst/>
          </a:prstGeom>
          <a:noFill/>
          <a:ln w="19050">
            <a:solidFill>
              <a:srgbClr val="0EA5E9"/>
            </a:solidFill>
            <a:prstDash val="dash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" name="Shape 56"/>
          <p:cNvSpPr/>
          <p:nvPr/>
        </p:nvSpPr>
        <p:spPr>
          <a:xfrm>
            <a:off x="5120640" y="2011680"/>
            <a:ext cx="411480" cy="0"/>
          </a:xfrm>
          <a:prstGeom prst="line">
            <a:avLst/>
          </a:prstGeom>
          <a:noFill/>
          <a:ln w="19050">
            <a:solidFill>
              <a:srgbClr val="0EA5E9"/>
            </a:solidFill>
            <a:prstDash val="dash"/>
            <a:tailEnd type="triangle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0" name="Shape 5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A233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1" name="Text 58"/>
          <p:cNvSpPr/>
          <p:nvPr/>
        </p:nvSpPr>
        <p:spPr>
          <a:xfrm>
            <a:off x="457200" y="4800600"/>
            <a:ext cx="8229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Edge-based Cross-modal Semantic Routed Retrieval  · </a:t>
            </a:r>
            <a:r>
              <a:rPr lang="en-US" altLang="zh-CN" sz="9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</a:t>
            </a:r>
            <a:r>
              <a:rPr lang="en-US" altLang="zh-CN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 ·  MSc AI, University of York  · https://</a:t>
            </a:r>
            <a:r>
              <a:rPr lang="en-US" altLang="zh-CN" sz="9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Yuxu.Ge</a:t>
            </a:r>
            <a:r>
              <a:rPr lang="en-US" altLang="zh-CN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altLang="zh-CN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Contributions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1520" y="1280160"/>
            <a:ext cx="3657600" cy="1417320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/>
          <p:cNvSpPr/>
          <p:nvPr/>
        </p:nvSpPr>
        <p:spPr>
          <a:xfrm>
            <a:off x="731520" y="1280160"/>
            <a:ext cx="54864" cy="141732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/>
          <p:cNvSpPr/>
          <p:nvPr/>
        </p:nvSpPr>
        <p:spPr>
          <a:xfrm>
            <a:off x="932688" y="1463040"/>
            <a:ext cx="347472" cy="347472"/>
          </a:xfrm>
          <a:prstGeom prst="ellipse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82" y="1532534"/>
            <a:ext cx="208483" cy="20848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89888" y="141732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Word-level Semantic Routing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389888" y="178308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online retrieval from O(n×d) document vectors to O(k×d) keyword vectors. k ≈ 3000 vs n ≈ 10,000+.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709160" y="1280160"/>
            <a:ext cx="3657600" cy="1417320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7"/>
          <p:cNvSpPr/>
          <p:nvPr/>
        </p:nvSpPr>
        <p:spPr>
          <a:xfrm>
            <a:off x="4709160" y="1280160"/>
            <a:ext cx="54864" cy="1417320"/>
          </a:xfrm>
          <a:prstGeom prst="rect">
            <a:avLst/>
          </a:prstGeom>
          <a:solidFill>
            <a:srgbClr val="EC489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Shape 8"/>
          <p:cNvSpPr/>
          <p:nvPr/>
        </p:nvSpPr>
        <p:spPr>
          <a:xfrm>
            <a:off x="4910328" y="1463040"/>
            <a:ext cx="347472" cy="347472"/>
          </a:xfrm>
          <a:prstGeom prst="ellipse">
            <a:avLst/>
          </a:prstGeom>
          <a:solidFill>
            <a:srgbClr val="EC4899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822" y="1532534"/>
            <a:ext cx="208483" cy="20848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67528" y="141732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Cross-modal Offline Resolution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5367528" y="178308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CLIP auto-tagging converts images to discrete labels at build time. Online search sees only text — zero cross-modal computation at query time.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731520" y="3017520"/>
            <a:ext cx="3657600" cy="1417320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Shape 12"/>
          <p:cNvSpPr/>
          <p:nvPr/>
        </p:nvSpPr>
        <p:spPr>
          <a:xfrm>
            <a:off x="731520" y="3017520"/>
            <a:ext cx="54864" cy="1417320"/>
          </a:xfrm>
          <a:prstGeom prst="rect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7" name="Shape 13"/>
          <p:cNvSpPr/>
          <p:nvPr/>
        </p:nvSpPr>
        <p:spPr>
          <a:xfrm>
            <a:off x="932688" y="3200400"/>
            <a:ext cx="347472" cy="347472"/>
          </a:xfrm>
          <a:prstGeom prst="ellipse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182" y="3269894"/>
            <a:ext cx="208483" cy="208483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389888" y="315468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 Enhancement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389888" y="352044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works immediately with keyword matching (~1s load). Semantic routing activates silently once the 30 MB model is cached.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4709160" y="3017520"/>
            <a:ext cx="3657600" cy="1417320"/>
          </a:xfrm>
          <a:prstGeom prst="rect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2" name="Shape 17"/>
          <p:cNvSpPr/>
          <p:nvPr/>
        </p:nvSpPr>
        <p:spPr>
          <a:xfrm>
            <a:off x="4709160" y="3017520"/>
            <a:ext cx="54864" cy="1417320"/>
          </a:xfrm>
          <a:prstGeom prst="rect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3" name="Shape 18"/>
          <p:cNvSpPr/>
          <p:nvPr/>
        </p:nvSpPr>
        <p:spPr>
          <a:xfrm>
            <a:off x="4910328" y="3200400"/>
            <a:ext cx="347472" cy="347472"/>
          </a:xfrm>
          <a:prstGeom prst="ellipse">
            <a:avLst/>
          </a:prstGeom>
          <a:solidFill>
            <a:srgbClr val="3B82F6"/>
          </a:solidFill>
          <a:ln/>
        </p:spPr>
        <p:txBody>
          <a:bodyPr/>
          <a:lstStyle/>
          <a:p>
            <a:endParaRPr lang="zh-CN" alt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822" y="3269894"/>
            <a:ext cx="208483" cy="208483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367528" y="315468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Edge-native &amp; Scalable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5367528" y="352044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on-device, no server needed. Int8 quantization + SoA layout defer sharding up to 40K terms. All data stays local.</a:t>
            </a:r>
            <a:endParaRPr lang="en-US" sz="1000" dirty="0"/>
          </a:p>
        </p:txBody>
      </p:sp>
      <p:sp>
        <p:nvSpPr>
          <p:cNvPr id="27" name="Shape 21"/>
          <p:cNvSpPr/>
          <p:nvPr/>
        </p:nvSpPr>
        <p:spPr>
          <a:xfrm>
            <a:off x="0" y="4663440"/>
            <a:ext cx="9144000" cy="32004"/>
          </a:xfrm>
          <a:prstGeom prst="rect">
            <a:avLst/>
          </a:prstGeom>
          <a:solidFill>
            <a:srgbClr val="0EA5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8" name="Text 22"/>
          <p:cNvSpPr/>
          <p:nvPr/>
        </p:nvSpPr>
        <p:spPr>
          <a:xfrm>
            <a:off x="731520" y="4754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altLang="zh-CN" sz="11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</a:t>
            </a:r>
            <a:r>
              <a:rPr lang="en-US" altLang="zh-CN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 </a:t>
            </a: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MSc AI, University of York  </a:t>
            </a:r>
            <a:r>
              <a:rPr lang="en-US" altLang="zh-CN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https://</a:t>
            </a:r>
            <a:r>
              <a:rPr lang="en-US" altLang="zh-CN" sz="1100" dirty="0" err="1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Yuxu.Ge</a:t>
            </a:r>
            <a:r>
              <a:rPr lang="en-US" altLang="zh-CN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329</Words>
  <Application>Microsoft Macintosh PowerPoint</Application>
  <PresentationFormat>全屏显示(16:9)</PresentationFormat>
  <Paragraphs>45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Arial</vt:lpstr>
      <vt:lpstr>Calibri</vt:lpstr>
      <vt:lpstr>Georgia</vt:lpstr>
      <vt:lpstr>Office Theme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Edge-based Cross-modal Semantic Routed Retrieval</dc:title>
  <dc:subject>PptxGenJS Presentation</dc:subject>
  <dc:creator>Yu Xu</dc:creator>
  <cp:lastModifiedBy>于旭 葛</cp:lastModifiedBy>
  <cp:revision>3</cp:revision>
  <dcterms:created xsi:type="dcterms:W3CDTF">2026-02-13T04:37:44Z</dcterms:created>
  <dcterms:modified xsi:type="dcterms:W3CDTF">2026-02-15T06:36:34Z</dcterms:modified>
</cp:coreProperties>
</file>